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DD37-A65A-4643-B67F-AA2C41076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A2675-310A-EB4A-8959-B600A281E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BBDF3-3319-404B-AC32-FCD9B478C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EFAA3-ACBD-1B4D-909F-497BF8C8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25B73-BF32-9148-9965-87491A34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3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304D-FD81-D741-A7B5-830F4B0E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D3060-5360-F04C-95FF-9B4E57EBF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595ED-ADC3-3D48-BDCC-9A29BA4B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E0FD8-2A72-2642-8F8E-0158A130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89D1A-C157-4E41-8C6E-DDC1B29E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6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2078A-9F79-EA42-B045-5C658DDDA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B0644-AC69-6E42-BD17-37AF59C77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9A3BF-19AA-E247-8D5F-B0B17A8F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0FCC-1BC9-284B-99B7-B97499CF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889F5-D631-7B46-A5B1-E73E98B7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11365-265C-0548-BEF1-2B1C223B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71B2A-4940-494D-85D4-3DCCCA7BC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4E8F5-0EC8-4B46-8505-D2927553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4937A-AE3D-314A-95DD-E685546F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420D4-36B2-024D-8A7C-17151FBB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0533-37D8-5B41-BA58-5362D352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F4977-D885-2349-8C00-368EEC47C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245DC-521B-034A-B76C-BB767344D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4EF7F-9575-D24A-97D1-00059235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B99AB-7423-724B-AC39-FB0994D3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7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808F3-6EF3-804C-9F7C-83366CE01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45E20-FF05-BC49-9394-7D33D039E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ACC27-FAAB-F44E-8126-1F8044C55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FE515-8FE6-3542-BA50-1ED3C52F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94D33-CF2E-E14D-BD3D-C36ECFEBD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0C662-9017-6141-8A1A-1DD00C24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6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A0D0-9FFD-A74D-8DA2-3417E02D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1B7ED-2944-B84E-8AAD-BA1F6BA29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F2524-56A1-9C40-8DB8-1AA1CABB9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21E0C-5F2F-9F4C-BA51-4241AC505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77455B-177F-0B49-AF75-8FD4C3B4D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40CFB-6C80-A945-ADF6-CBEDA2C2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CC6651-1DD1-8640-A551-7662753F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EE121F-8D82-5140-9FF4-C1A761FD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6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BA9F-8BF0-5F48-96C9-DA53C3EA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D4274-2CF7-1E46-844F-AB1C3DE0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8D3AD-CD98-CF41-9D2A-1970B383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04ED7-58EA-1949-B463-4E09D1BD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CB3DD-6898-9844-A140-74797B2D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00B3A4-D2E2-9743-9273-7ABA2A464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28D91-4BE8-144B-98FA-D1465BB1C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2FC-1A3A-284B-BE0C-39C58AC6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05B7E-DE92-6F43-AF63-93290872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95D8B-69BD-0E41-AEB2-0A45DAE53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411B5-E3C7-4B46-BFB1-8516C519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C85C-B969-F347-9FEC-A277B87B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6DB97-DFA0-FB4A-966F-B0706F45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5705-25A5-0E4E-90E2-7E7251BFB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5EA75D-9AE5-FA42-9214-8671B8C2D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B3F82-50C4-5949-A2A2-3F679B2DD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0053E-BD2F-954F-B196-10FEF097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859F6-76CA-104C-83C9-676A57FDA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3990E-4B79-A74B-9609-6D3F7633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0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5904B-2611-024E-961B-54DD40B67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52DC3-1AED-8D4F-92A0-5379ABFA8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3560B-C12A-2141-B7F6-EEC584C8F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30994-56BE-AF4C-A5BD-E7FEA2017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3265A-8D2F-4E42-A80F-07B10841F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4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063B-95F8-2A4E-9191-D9F366653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91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2020 Summit</a:t>
            </a:r>
            <a:br>
              <a:rPr lang="en-US" dirty="0"/>
            </a:br>
            <a:r>
              <a:rPr lang="en-US" dirty="0"/>
              <a:t>Early Cerebral palsy diagnosis</a:t>
            </a:r>
            <a:br>
              <a:rPr lang="en-US" dirty="0"/>
            </a:br>
            <a:r>
              <a:rPr lang="en-US" dirty="0"/>
              <a:t>Reports by centers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ADF272-A10D-E74C-A047-A409CE6BB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36" y="366176"/>
            <a:ext cx="9538128" cy="179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78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A9FB-31DE-354F-96A8-C0DE16076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it take to share de-identified data from </a:t>
            </a:r>
            <a:r>
              <a:rPr lang="en-US"/>
              <a:t>your group?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6313-4F88-C84E-B965-67DA0E1B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secure platform that allows data entry and evaluation</a:t>
            </a:r>
          </a:p>
          <a:p>
            <a:r>
              <a:rPr lang="en-US" dirty="0"/>
              <a:t>Ease of use for submitting </a:t>
            </a:r>
            <a:r>
              <a:rPr lang="en-US"/>
              <a:t>de-identified data</a:t>
            </a:r>
          </a:p>
        </p:txBody>
      </p:sp>
    </p:spTree>
    <p:extLst>
      <p:ext uri="{BB962C8B-B14F-4D97-AF65-F5344CB8AC3E}">
        <p14:creationId xmlns:p14="http://schemas.microsoft.com/office/powerpoint/2010/main" val="3489138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5C74-C1ED-D041-A064-0D36BF9EB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193" y="1332501"/>
            <a:ext cx="10845161" cy="914364"/>
          </a:xfrm>
        </p:spPr>
        <p:txBody>
          <a:bodyPr/>
          <a:lstStyle/>
          <a:p>
            <a:r>
              <a:rPr lang="en-US" dirty="0" err="1"/>
              <a:t>Prechtl</a:t>
            </a:r>
            <a:r>
              <a:rPr lang="en-US" dirty="0"/>
              <a:t> GMA training in San Antonio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9B498-65E9-EE49-A337-8655F07D9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5523"/>
            <a:ext cx="10515600" cy="4142679"/>
          </a:xfrm>
        </p:spPr>
        <p:txBody>
          <a:bodyPr/>
          <a:lstStyle/>
          <a:p>
            <a:r>
              <a:rPr lang="en-US" dirty="0"/>
              <a:t>January 7-10, 2021</a:t>
            </a:r>
          </a:p>
          <a:p>
            <a:r>
              <a:rPr lang="en-US" dirty="0"/>
              <a:t>Will offer </a:t>
            </a:r>
            <a:r>
              <a:rPr lang="en-US"/>
              <a:t>both basic (25) and advance (15).</a:t>
            </a:r>
            <a:endParaRPr lang="en-US" dirty="0"/>
          </a:p>
          <a:p>
            <a:endParaRPr lang="en-US" dirty="0"/>
          </a:p>
        </p:txBody>
      </p:sp>
      <p:pic>
        <p:nvPicPr>
          <p:cNvPr id="1025" name="Picture 1" descr="page1image62530496">
            <a:extLst>
              <a:ext uri="{FF2B5EF4-FFF2-40B4-BE49-F238E27FC236}">
                <a16:creationId xmlns:a16="http://schemas.microsoft.com/office/drawing/2014/main" id="{1DD290F5-D4A3-A440-BC24-E901ADFD6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062" y="82688"/>
            <a:ext cx="1476829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7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67DA-C52A-D847-923D-1E139D548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PREMIEre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63F5A-59CA-7D4E-9FDD-AE0B61FE1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Infants </a:t>
            </a:r>
            <a:r>
              <a:rPr lang="en-US" u="sng" dirty="0"/>
              <a:t>&lt;</a:t>
            </a:r>
            <a:r>
              <a:rPr lang="en-US" dirty="0"/>
              <a:t> 32 weeks gestation, </a:t>
            </a:r>
            <a:r>
              <a:rPr lang="en-US" u="sng" dirty="0"/>
              <a:t>&lt;</a:t>
            </a:r>
            <a:r>
              <a:rPr lang="en-US" dirty="0"/>
              <a:t> 1500 grams</a:t>
            </a:r>
          </a:p>
          <a:p>
            <a:r>
              <a:rPr lang="en-US" dirty="0"/>
              <a:t>HIE</a:t>
            </a:r>
          </a:p>
          <a:p>
            <a:r>
              <a:rPr lang="en-US" dirty="0"/>
              <a:t>Any neurological concern</a:t>
            </a:r>
          </a:p>
          <a:p>
            <a:r>
              <a:rPr lang="en-US" dirty="0"/>
              <a:t>Some genetic abnormalities</a:t>
            </a:r>
          </a:p>
          <a:p>
            <a:r>
              <a:rPr lang="en-US" dirty="0"/>
              <a:t>Adding NAS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55335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182A-49CD-EE4E-B87D-8805B772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DC7D-EC07-3D4F-AC08-F63D8782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by case manager while in NICU when 32 </a:t>
            </a:r>
            <a:r>
              <a:rPr lang="en-US" dirty="0" err="1"/>
              <a:t>cGA</a:t>
            </a:r>
            <a:r>
              <a:rPr lang="en-US" dirty="0"/>
              <a:t> </a:t>
            </a:r>
          </a:p>
          <a:p>
            <a:r>
              <a:rPr lang="en-US" dirty="0"/>
              <a:t>First follow up for high risk: 1 month</a:t>
            </a:r>
          </a:p>
          <a:p>
            <a:pPr lvl="1"/>
            <a:r>
              <a:rPr lang="en-US" dirty="0"/>
              <a:t>&lt; 30 weeks</a:t>
            </a:r>
          </a:p>
          <a:p>
            <a:pPr lvl="1"/>
            <a:r>
              <a:rPr lang="en-US" dirty="0"/>
              <a:t>&lt; 1500 grams</a:t>
            </a:r>
          </a:p>
          <a:p>
            <a:pPr lvl="1"/>
            <a:r>
              <a:rPr lang="en-US" dirty="0"/>
              <a:t>IVH 3 and 4</a:t>
            </a:r>
          </a:p>
          <a:p>
            <a:pPr lvl="1"/>
            <a:r>
              <a:rPr lang="en-US" dirty="0"/>
              <a:t>Medically complex</a:t>
            </a:r>
          </a:p>
          <a:p>
            <a:r>
              <a:rPr lang="en-US" dirty="0"/>
              <a:t>Lower risk at 3-4 months </a:t>
            </a:r>
            <a:r>
              <a:rPr lang="en-US" dirty="0" err="1"/>
              <a:t>cGA</a:t>
            </a:r>
            <a:endParaRPr lang="en-US" dirty="0"/>
          </a:p>
          <a:p>
            <a:pPr lvl="1"/>
            <a:r>
              <a:rPr lang="en-US" dirty="0"/>
              <a:t>&gt;1500 grams</a:t>
            </a:r>
          </a:p>
          <a:p>
            <a:pPr lvl="1"/>
            <a:r>
              <a:rPr lang="en-US" dirty="0"/>
              <a:t>&gt; 30 weeks</a:t>
            </a:r>
          </a:p>
          <a:p>
            <a:pPr lvl="1"/>
            <a:r>
              <a:rPr lang="en-US" dirty="0"/>
              <a:t>Normal NICU course</a:t>
            </a:r>
          </a:p>
        </p:txBody>
      </p:sp>
    </p:spTree>
    <p:extLst>
      <p:ext uri="{BB962C8B-B14F-4D97-AF65-F5344CB8AC3E}">
        <p14:creationId xmlns:p14="http://schemas.microsoft.com/office/powerpoint/2010/main" val="393641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F84D-9FA8-C045-9A02-B5189AD8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assessments and when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64A-78B8-CB45-B740-F07BC9E3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0-12 months – GMA, HINE, ASQ</a:t>
            </a:r>
          </a:p>
          <a:p>
            <a:r>
              <a:rPr lang="en-US" dirty="0"/>
              <a:t>12cGA, 24 chronologic, 36 – Bayley</a:t>
            </a:r>
          </a:p>
          <a:p>
            <a:r>
              <a:rPr lang="en-US"/>
              <a:t>18 month - ASQ</a:t>
            </a:r>
            <a:endParaRPr lang="en-US" dirty="0"/>
          </a:p>
          <a:p>
            <a:r>
              <a:rPr lang="en-US" dirty="0"/>
              <a:t>18-24 months – MCHAT</a:t>
            </a:r>
          </a:p>
          <a:p>
            <a:r>
              <a:rPr lang="en-US" dirty="0"/>
              <a:t>4-5 years - DAS</a:t>
            </a:r>
          </a:p>
        </p:txBody>
      </p:sp>
    </p:spTree>
    <p:extLst>
      <p:ext uri="{BB962C8B-B14F-4D97-AF65-F5344CB8AC3E}">
        <p14:creationId xmlns:p14="http://schemas.microsoft.com/office/powerpoint/2010/main" val="357060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1C626-ECC4-7C44-B8ED-AE64AFA7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site’s path or protocol to early CP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A8FC3-C27B-2E4F-A093-FC0D8703F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Hope to start HNNE in nursery</a:t>
            </a:r>
          </a:p>
          <a:p>
            <a:r>
              <a:rPr lang="en-US" dirty="0"/>
              <a:t>GMA at 1 and 3-4 months</a:t>
            </a:r>
          </a:p>
          <a:p>
            <a:r>
              <a:rPr lang="en-US" dirty="0"/>
              <a:t>HINE at 3-4 months and 6-8 months as needed</a:t>
            </a:r>
          </a:p>
          <a:p>
            <a:r>
              <a:rPr lang="en-US" dirty="0"/>
              <a:t>Bayley at 12 months</a:t>
            </a:r>
          </a:p>
        </p:txBody>
      </p:sp>
    </p:spTree>
    <p:extLst>
      <p:ext uri="{BB962C8B-B14F-4D97-AF65-F5344CB8AC3E}">
        <p14:creationId xmlns:p14="http://schemas.microsoft.com/office/powerpoint/2010/main" val="182325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1F637-0247-0A46-A13E-5C0B6F06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your site have identified or barriers to early 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290E7-ACA3-3F47-A290-1A6E629CD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Getting enough staff trained to do assessments, particularly the HNNE for NICU</a:t>
            </a:r>
          </a:p>
          <a:p>
            <a:r>
              <a:rPr lang="en-US" dirty="0"/>
              <a:t>Timing and scheduling</a:t>
            </a:r>
          </a:p>
          <a:p>
            <a:r>
              <a:rPr lang="en-US" dirty="0"/>
              <a:t>No shows</a:t>
            </a:r>
          </a:p>
          <a:p>
            <a:r>
              <a:rPr lang="en-US" dirty="0"/>
              <a:t>Family acceptance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424121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2AC2B-A135-9846-91A1-07E5A283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your site has regarding GMA and HINE</a:t>
            </a:r>
            <a:r>
              <a:rPr lang="en-US"/>
              <a:t>, any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C3A1A-4FB4-1A4B-93D5-650B595EF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like to have more staff trained so there are no gaps.</a:t>
            </a:r>
          </a:p>
          <a:p>
            <a:r>
              <a:rPr lang="en-US" dirty="0"/>
              <a:t>Currently:</a:t>
            </a:r>
          </a:p>
          <a:p>
            <a:pPr lvl="1"/>
            <a:r>
              <a:rPr lang="en-US" dirty="0"/>
              <a:t>1 Neo trained in GMA basic and HINE</a:t>
            </a:r>
          </a:p>
          <a:p>
            <a:pPr lvl="1"/>
            <a:r>
              <a:rPr lang="en-US" dirty="0"/>
              <a:t>1 PNP trained in GMA basic and HINE</a:t>
            </a:r>
          </a:p>
          <a:p>
            <a:pPr lvl="1"/>
            <a:r>
              <a:rPr lang="en-US" dirty="0"/>
              <a:t>1 educational psychologist trained in HINE</a:t>
            </a:r>
          </a:p>
          <a:p>
            <a:pPr lvl="1"/>
            <a:r>
              <a:rPr lang="en-US" dirty="0"/>
              <a:t>3 case managers trained in HINE</a:t>
            </a:r>
          </a:p>
          <a:p>
            <a:pPr lvl="1"/>
            <a:r>
              <a:rPr lang="en-US" dirty="0"/>
              <a:t>1 case manager in GMA advance</a:t>
            </a:r>
          </a:p>
          <a:p>
            <a:pPr lvl="1"/>
            <a:r>
              <a:rPr lang="en-US" dirty="0"/>
              <a:t>1 case manager in GMA basic</a:t>
            </a:r>
          </a:p>
          <a:p>
            <a:pPr lvl="1"/>
            <a:r>
              <a:rPr lang="en-US" dirty="0"/>
              <a:t>1 neonatal fellow in HINE</a:t>
            </a:r>
          </a:p>
        </p:txBody>
      </p:sp>
    </p:spTree>
    <p:extLst>
      <p:ext uri="{BB962C8B-B14F-4D97-AF65-F5344CB8AC3E}">
        <p14:creationId xmlns:p14="http://schemas.microsoft.com/office/powerpoint/2010/main" val="375893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1FAD-92CE-4340-9727-A504F027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from your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D0470-74A6-AE45-A500-C5966F4F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family information to explain process</a:t>
            </a:r>
          </a:p>
        </p:txBody>
      </p:sp>
    </p:spTree>
    <p:extLst>
      <p:ext uri="{BB962C8B-B14F-4D97-AF65-F5344CB8AC3E}">
        <p14:creationId xmlns:p14="http://schemas.microsoft.com/office/powerpoint/2010/main" val="366381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30A4-D6B0-6944-86A3-9F2CFF33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amenable to a collaborative approach?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CAC65-7E7D-884C-BC68-3B5723D0E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47293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317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2020 Summit Early Cerebral palsy diagnosis Reports by centers</vt:lpstr>
      <vt:lpstr>PREMIEre Program</vt:lpstr>
      <vt:lpstr>Follow-up practices</vt:lpstr>
      <vt:lpstr>Developmental assessments and when</vt:lpstr>
      <vt:lpstr>Your site’s path or protocol to early CP diagnosis</vt:lpstr>
      <vt:lpstr>Needs your site have identified or barriers to early CP</vt:lpstr>
      <vt:lpstr>Training your site has regarding GMA and HINE, any needs</vt:lpstr>
      <vt:lpstr>Questions from your site</vt:lpstr>
      <vt:lpstr>Are you amenable to a collaborative approach?</vt:lpstr>
      <vt:lpstr>What would it take to share de-identified data from your group?</vt:lpstr>
      <vt:lpstr>Prechtl GMA training in San Antonio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Summit Early Cerebral palsy diagnosis Reports by centers</dc:title>
  <dc:creator>Gong, Alice K</dc:creator>
  <cp:lastModifiedBy>Judith Livingston</cp:lastModifiedBy>
  <cp:revision>7</cp:revision>
  <dcterms:created xsi:type="dcterms:W3CDTF">2020-01-16T15:51:38Z</dcterms:created>
  <dcterms:modified xsi:type="dcterms:W3CDTF">2020-02-24T15:28:39Z</dcterms:modified>
</cp:coreProperties>
</file>